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9"/>
  </p:notesMasterIdLst>
  <p:sldIdLst>
    <p:sldId id="256" r:id="rId2"/>
    <p:sldId id="257" r:id="rId3"/>
    <p:sldId id="258" r:id="rId4"/>
    <p:sldId id="261" r:id="rId5"/>
    <p:sldId id="262" r:id="rId6"/>
    <p:sldId id="310" r:id="rId7"/>
    <p:sldId id="263" r:id="rId8"/>
    <p:sldId id="264" r:id="rId9"/>
    <p:sldId id="265" r:id="rId10"/>
    <p:sldId id="259" r:id="rId11"/>
    <p:sldId id="272" r:id="rId12"/>
    <p:sldId id="286" r:id="rId13"/>
    <p:sldId id="288" r:id="rId14"/>
    <p:sldId id="287" r:id="rId15"/>
    <p:sldId id="274" r:id="rId16"/>
    <p:sldId id="291" r:id="rId17"/>
    <p:sldId id="276" r:id="rId18"/>
    <p:sldId id="275" r:id="rId19"/>
    <p:sldId id="260" r:id="rId20"/>
    <p:sldId id="282" r:id="rId21"/>
    <p:sldId id="277" r:id="rId22"/>
    <p:sldId id="300" r:id="rId23"/>
    <p:sldId id="268" r:id="rId24"/>
    <p:sldId id="283" r:id="rId25"/>
    <p:sldId id="269" r:id="rId26"/>
    <p:sldId id="304" r:id="rId27"/>
    <p:sldId id="305" r:id="rId28"/>
    <p:sldId id="306" r:id="rId29"/>
    <p:sldId id="307" r:id="rId30"/>
    <p:sldId id="308" r:id="rId31"/>
    <p:sldId id="309" r:id="rId32"/>
    <p:sldId id="303" r:id="rId33"/>
    <p:sldId id="280" r:id="rId34"/>
    <p:sldId id="266" r:id="rId35"/>
    <p:sldId id="299" r:id="rId36"/>
    <p:sldId id="301" r:id="rId37"/>
    <p:sldId id="30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347"/>
    <a:srgbClr val="454545"/>
    <a:srgbClr val="FF0000"/>
    <a:srgbClr val="CC3300"/>
    <a:srgbClr val="8B0000"/>
    <a:srgbClr val="AA3908"/>
    <a:srgbClr val="FF6161"/>
    <a:srgbClr val="E2E3E4"/>
    <a:srgbClr val="D9D9D9"/>
    <a:srgbClr val="C9C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74" autoAdjust="0"/>
  </p:normalViewPr>
  <p:slideViewPr>
    <p:cSldViewPr snapToGrid="0">
      <p:cViewPr varScale="1">
        <p:scale>
          <a:sx n="68" d="100"/>
          <a:sy n="68" d="100"/>
        </p:scale>
        <p:origin x="5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30E1-DEB9-48EA-87BD-5686ACF6FCE1}" type="datetimeFigureOut">
              <a:rPr lang="en-GB" smtClean="0"/>
              <a:t>22/06/2015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35594-F09B-4885-A534-C8349491D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Meu</a:t>
            </a:r>
            <a:r>
              <a:rPr lang="en-US" baseline="0" dirty="0" smtClean="0"/>
              <a:t> nome </a:t>
            </a:r>
            <a:r>
              <a:rPr lang="pt-PT" baseline="0" dirty="0" smtClean="0"/>
              <a:t>é Guilherme Ferreira venho apresentar meu projeto de tese: Programming Environments for Generative Design.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315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573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568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97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091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Ambientes de programação que utilizam uma linguagem de</a:t>
            </a:r>
            <a:r>
              <a:rPr lang="pt-PT" baseline="0" dirty="0" smtClean="0"/>
              <a:t> programação textual. Escolha da linguagem, escolha do backend (tipicamente é uma relação de um para um) no entando o Rosetta pertite que várias linguagens pedagógicas como Racket e Phyton sejam escolhidas e também permite escolher diferentes ferramentas de CAD como o AutoCAD e Rhino inclusive outros backends como OpenGL e tickz. Estes sistemas sao evitados pois requerem um conhecimento previo sobre 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227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Rosetta pertite que várias linguagens pedagógicas como Racket e Phyton sejam escolhidas e também permite escolher diferentes ferramentas de CAD como o AutoCAD e Rhino inclusive outros backends como OpenGL e tickz. Estes sistemas sao evitados pois requerem um conhecimento previo sobre 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0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Grande popularidade</a:t>
            </a:r>
            <a:r>
              <a:rPr lang="pt-PT" baseline="0" dirty="0" smtClean="0"/>
              <a:t> de a</a:t>
            </a:r>
            <a:r>
              <a:rPr lang="pt-PT" dirty="0" smtClean="0"/>
              <a:t>mbientes</a:t>
            </a:r>
            <a:r>
              <a:rPr lang="pt-PT" baseline="0" dirty="0" smtClean="0"/>
              <a:t> que suportam uma forma alternativa de programação. Pois esses sitemas permitem descrever programas iterativamente arrastando caixas e ligando umas as outras. Live execution. Visualização das primitivas da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652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problema é que</a:t>
            </a:r>
            <a:r>
              <a:rPr lang="pt-PT" baseline="0" dirty="0" smtClean="0"/>
              <a:t> as linguagens visuais não escalam a medida que o programa aumenta.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083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Iremos abordar</a:t>
            </a:r>
            <a:r>
              <a:rPr lang="pt-PT" baseline="0" dirty="0" smtClean="0"/>
              <a:t> o problema anterior em duas vertentes.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536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88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Para</a:t>
            </a:r>
            <a:r>
              <a:rPr lang="pt-PT" baseline="0" dirty="0" smtClean="0"/>
              <a:t> isso dividi esta apresentação em 4 partes: Na 1ª parte apresentarei o problema que nos motivou a desenvolver esse trabalho; na 2ª parte apresento um resumo do trabalho relacionado focando nos sistemas que nos serviram de base para deselvolver a nossa solução; na 3ª parte apresento uma proposta de solução e avaliação da mesma; e finalmente na 4ª parte faço algumas conclusões.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33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Iremos relacionar os esquemas</a:t>
            </a:r>
            <a:r>
              <a:rPr lang="pt-PT" baseline="0" dirty="0" smtClean="0"/>
              <a:t> com a função que o implementa, por exemplo cada parametro dessa função esta explicito na imagem.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752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Iremos relacionar os esquemas</a:t>
            </a:r>
            <a:r>
              <a:rPr lang="pt-PT" baseline="0" dirty="0" smtClean="0"/>
              <a:t> com a função que o implementa, por exemplo cada parametro dessa função esta explicito na imagem.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352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033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83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356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655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069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705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140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Prevencao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automatica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codigo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evitar</a:t>
            </a:r>
            <a:r>
              <a:rPr lang="en-US" baseline="0" dirty="0" smtClean="0"/>
              <a:t> bugs. Uma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estamos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executar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codigo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autorizacao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utilizador</a:t>
            </a:r>
            <a:r>
              <a:rPr lang="en-US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079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línguages de programação evoluíram</a:t>
            </a:r>
            <a:r>
              <a:rPr lang="pt-PT" baseline="0" dirty="0" smtClean="0"/>
              <a:t> consideravelmente desde dos primórdios da computação até aos dias de hoje.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63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Resolver</a:t>
            </a:r>
            <a:r>
              <a:rPr lang="pt-PT" baseline="0" dirty="0" smtClean="0"/>
              <a:t> os problemas associados com a programacao é um interesse de varias areas, particularmente na arquitectura onde cada vez é mais frequente a utilizacao de metodos de desenho generativo. É desde já necessario criar ferramentas que ajudem novos programadores a perceberem a programar principalmente em uma linguagem que suporta a contrucao de problemas complexos.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834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395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40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361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Devido a evolucao</a:t>
            </a:r>
            <a:r>
              <a:rPr lang="pt-PT" baseline="0" dirty="0" smtClean="0"/>
              <a:t> das linguagens a programacao esta a ser utilizada em diversas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83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GD </a:t>
            </a:r>
            <a:r>
              <a:rPr lang="pt-PT" baseline="0" dirty="0" smtClean="0"/>
              <a:t>impõe grandes desafios para uma cominidade que em geral nao tem experiencia em programar. P.e. Alguns desses desafios comecam quando tentamos perceber como este modelo foi gerado.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9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funcoes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gerar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anterior. </a:t>
            </a:r>
            <a:r>
              <a:rPr lang="en-US" baseline="0" dirty="0" err="1" smtClean="0"/>
              <a:t>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conhecimnetos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programacao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conseguimos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perceber</a:t>
            </a:r>
            <a:r>
              <a:rPr lang="en-US" baseline="0" dirty="0" smtClean="0"/>
              <a:t> que a </a:t>
            </a:r>
            <a:r>
              <a:rPr lang="en-US" baseline="0" dirty="0" err="1" smtClean="0"/>
              <a:t>primeira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funcao</a:t>
            </a:r>
            <a:r>
              <a:rPr lang="en-US" baseline="0" dirty="0" smtClean="0"/>
              <a:t>, com </a:t>
            </a:r>
            <a:r>
              <a:rPr lang="en-US" baseline="0" dirty="0" err="1" smtClean="0"/>
              <a:t>certos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parametros</a:t>
            </a:r>
            <a:r>
              <a:rPr lang="en-US" baseline="0" dirty="0" smtClean="0"/>
              <a:t> e o </a:t>
            </a:r>
            <a:r>
              <a:rPr lang="en-US" baseline="0" dirty="0" err="1" smtClean="0"/>
              <a:t>corpo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funcao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termina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intuicao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deduzir</a:t>
            </a:r>
            <a:r>
              <a:rPr lang="en-US" baseline="0" dirty="0" smtClean="0"/>
              <a:t> que sphere eh a </a:t>
            </a:r>
            <a:r>
              <a:rPr lang="en-US" baseline="0" dirty="0" err="1" smtClean="0"/>
              <a:t>chamada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funcao</a:t>
            </a:r>
            <a:r>
              <a:rPr lang="en-US" baseline="0" dirty="0" smtClean="0"/>
              <a:t> com um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e um </a:t>
            </a:r>
            <a:r>
              <a:rPr lang="en-US" baseline="0" dirty="0" err="1" smtClean="0"/>
              <a:t>raio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Apartir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entao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Essas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representam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primeiras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barreiras</a:t>
            </a:r>
            <a:r>
              <a:rPr lang="en-US" baseline="0" dirty="0" smtClean="0"/>
              <a:t> para se </a:t>
            </a:r>
            <a:r>
              <a:rPr lang="en-US" baseline="0" dirty="0" err="1" smtClean="0"/>
              <a:t>aprender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programar</a:t>
            </a:r>
            <a:r>
              <a:rPr lang="en-US" baseline="0" dirty="0" smtClean="0"/>
              <a:t>. A </a:t>
            </a:r>
            <a:r>
              <a:rPr lang="en-US" baseline="0" dirty="0" err="1" smtClean="0"/>
              <a:t>questão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resolver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</a:t>
            </a:r>
            <a:r>
              <a:rPr lang="en-US" baseline="0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64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primeiro</a:t>
            </a:r>
            <a:r>
              <a:rPr lang="pt-PT" baseline="0" dirty="0" smtClean="0"/>
              <a:t> princípio é que as pessoas entendem o que conseguem ver. Na arquitectura é frequente o uso de desenhos (requiços) para expressar ideias.  De facto quando olhamos para estes desenhos percebemos imediatamente a intencao do disigner. No entando quando estas imagens sao traduzidas para codigo, conceitos importantes sao perdidos. Iremos utilizar esses desnhos para ilustrar o código.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22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segundo princípio é que os criadores</a:t>
            </a:r>
            <a:r>
              <a:rPr lang="pt-PT" baseline="0" dirty="0" smtClean="0"/>
              <a:t> precisam de uma conecção imediata a suas criações. Isso quer dizer que não pode haver atrasos entre uma ação e sua visualização. Por exemplo um pintor interage com sua obra a cada pincelada pois vê imediatamente o efeito desta no quadro. Os arquitectos por outro lado seguem o tradicional ciclo edit-compile-run que infelizmente desencoraja o desenvolvimento de novas ideias. Iremos criar um mecanismo que ira suportar essa idea.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84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Estudamos</a:t>
            </a:r>
            <a:r>
              <a:rPr lang="pt-PT" baseline="0" dirty="0" smtClean="0"/>
              <a:t> diversos sistemas e linguagens de programacao. Aqui a</a:t>
            </a:r>
            <a:r>
              <a:rPr lang="pt-PT" dirty="0" smtClean="0"/>
              <a:t>presentamos dois tipos de sistemas:</a:t>
            </a:r>
            <a:r>
              <a:rPr lang="pt-PT" baseline="0" dirty="0" smtClean="0"/>
              <a:t> (1) sistemas de âmbito geral e os (3) sistemas utilizados para o desenho generativo.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69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EA2D-425C-4EBB-BE68-BF02BA1A6B11}" type="datetime1">
              <a:rPr lang="en-GB" smtClean="0"/>
              <a:t>22/06/2015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704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3A86-EDE2-4679-9274-F63B12887013}" type="datetime1">
              <a:rPr lang="en-GB" smtClean="0"/>
              <a:t>22/06/2015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3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BC54-F09F-44CD-9308-3B73A3491977}" type="datetime1">
              <a:rPr lang="en-GB" smtClean="0"/>
              <a:t>22/06/2015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917F-FD3F-434B-A53E-28F5BFC81285}" type="datetime1">
              <a:rPr lang="en-GB" smtClean="0"/>
              <a:t>22/06/2015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94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5C8C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68CE-D966-4D26-93D3-980DCF59C68A}" type="datetime1">
              <a:rPr lang="en-GB" smtClean="0"/>
              <a:t>22/06/2015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52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BA0AD-A1A1-4006-AF05-824A5550BAA7}" type="datetime1">
              <a:rPr lang="en-GB" smtClean="0"/>
              <a:t>22/06/2015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83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FB36C-CE60-4F84-A6FA-15F0DA3D7EA3}" type="datetime1">
              <a:rPr lang="en-GB" smtClean="0"/>
              <a:t>22/06/2015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0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6AB0A-8CE6-4E71-9DC5-E283B9CF29B1}" type="datetime1">
              <a:rPr lang="en-GB" smtClean="0"/>
              <a:t>22/06/2015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24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2CC7-4256-4B79-9942-B253FB555142}" type="datetime1">
              <a:rPr lang="en-GB" smtClean="0"/>
              <a:t>22/06/2015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9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69D5-1212-4878-B018-D06EC62F5B3A}" type="datetime1">
              <a:rPr lang="en-GB" smtClean="0"/>
              <a:t>22/06/2015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D1F1-B033-4AF8-AA3C-69D65AA67AA0}" type="datetime1">
              <a:rPr lang="en-GB" smtClean="0"/>
              <a:t>22/06/2015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8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35FA7-41E9-4A15-99A5-33ABAFD14DA9}" type="datetime1">
              <a:rPr lang="en-GB" smtClean="0"/>
              <a:t>22/06/2015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3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mputationalspace.com/?p=207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xrds.acm.org/resources/how-to-learn-programming-languages.cf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478" y="1679512"/>
            <a:ext cx="10133045" cy="1305244"/>
          </a:xfrm>
        </p:spPr>
        <p:txBody>
          <a:bodyPr>
            <a:normAutofit fontScale="90000"/>
          </a:bodyPr>
          <a:lstStyle/>
          <a:p>
            <a:pPr lvl="0" algn="l">
              <a:spcBef>
                <a:spcPts val="24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C5C8CC"/>
                </a:solidFill>
              </a:rPr>
              <a:t/>
            </a:r>
            <a:br>
              <a:rPr lang="en-GB" sz="2400" dirty="0">
                <a:solidFill>
                  <a:srgbClr val="C5C8CC"/>
                </a:solidFill>
              </a:rPr>
            </a:br>
            <a:r>
              <a:rPr lang="en-US" sz="9800" spc="-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</a:t>
            </a:r>
            <a:r>
              <a:rPr lang="en-US" sz="9800" spc="-3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</a:t>
            </a:r>
            <a:endParaRPr lang="en-GB" sz="7200" spc="-3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351" y="940665"/>
            <a:ext cx="10134000" cy="932539"/>
          </a:xfrm>
        </p:spPr>
        <p:txBody>
          <a:bodyPr anchor="b">
            <a:noAutofit/>
          </a:bodyPr>
          <a:lstStyle/>
          <a:p>
            <a:pPr algn="l"/>
            <a:r>
              <a:rPr lang="en-US" sz="2900" spc="-300" dirty="0"/>
              <a:t>Programming Environments for</a:t>
            </a:r>
            <a:endParaRPr lang="en-GB" sz="2900" spc="-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>
                <a:latin typeface="+mj-lt"/>
              </a:rPr>
              <a:t>1</a:t>
            </a:fld>
            <a:endParaRPr lang="en-GB" dirty="0">
              <a:latin typeface="+mj-lt"/>
            </a:endParaRPr>
          </a:p>
        </p:txBody>
      </p:sp>
      <p:pic>
        <p:nvPicPr>
          <p:cNvPr id="1026" name="Picture 2" descr="http://upload.wikimedia.org/wikipedia/pt/e/ed/IST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39" y="5749390"/>
            <a:ext cx="421061" cy="509760"/>
          </a:xfrm>
          <a:prstGeom prst="rect">
            <a:avLst/>
          </a:prstGeom>
          <a:noFill/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8940" y="3972740"/>
            <a:ext cx="3713583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0" spc="-15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Guilherme Ferreira</a:t>
            </a:r>
          </a:p>
          <a:p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Instituto Superior T</a:t>
            </a:r>
            <a:r>
              <a:rPr lang="pt-PT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écnico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sz="2660" spc="-15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69" y="1751300"/>
            <a:ext cx="266700" cy="228600"/>
          </a:xfrm>
          <a:prstGeom prst="rect">
            <a:avLst/>
          </a:prstGeom>
        </p:spPr>
      </p:pic>
      <p:pic>
        <p:nvPicPr>
          <p:cNvPr id="2050" name="Picture 2" descr="http://homepages.gsd.inesc-id.pt/~cnr/common/imagens/inesc_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71" y="5749390"/>
            <a:ext cx="1027743" cy="509760"/>
          </a:xfrm>
          <a:prstGeom prst="rect">
            <a:avLst/>
          </a:prstGeom>
          <a:noFill/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706169" y="5749390"/>
            <a:ext cx="0" cy="50976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Survey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11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12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4000" y="3466212"/>
            <a:ext cx="10728000" cy="1332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30200" y="4898543"/>
            <a:ext cx="10728000" cy="1494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1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13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0200" y="456153"/>
            <a:ext cx="10731600" cy="2898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30200" y="4898543"/>
            <a:ext cx="10728000" cy="1494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14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0200" y="456153"/>
            <a:ext cx="10731600" cy="2898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744000" y="3466212"/>
            <a:ext cx="10728000" cy="1332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6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15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50880" y="82387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Rosetta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(António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Leitão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771" y="82387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DesignScript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(Robert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Aish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1210" y="6447600"/>
            <a:ext cx="359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Monkey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Rutten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30200" y="455400"/>
            <a:ext cx="10731600" cy="5947200"/>
            <a:chOff x="1405288" y="455400"/>
            <a:chExt cx="9436720" cy="5872225"/>
          </a:xfrm>
        </p:grpSpPr>
        <p:pic>
          <p:nvPicPr>
            <p:cNvPr id="2050" name="Picture 2" descr="http://through-the-interface.typepad.com/.a/6a00d83452464869e2017c3271a072970b-pi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 bwMode="auto">
            <a:xfrm>
              <a:off x="6162008" y="455401"/>
              <a:ext cx="4680000" cy="2880000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46"/>
            <a:stretch/>
          </p:blipFill>
          <p:spPr>
            <a:xfrm>
              <a:off x="1405288" y="455400"/>
              <a:ext cx="4680000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b="3577"/>
            <a:stretch/>
          </p:blipFill>
          <p:spPr>
            <a:xfrm>
              <a:off x="2294591" y="3447625"/>
              <a:ext cx="7715583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77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16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50880" y="82387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Rosetta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(António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Leitão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771" y="82387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DesignScript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(Robert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Aish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1210" y="6447600"/>
            <a:ext cx="359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Monkey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Rutten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30200" y="455400"/>
            <a:ext cx="10731600" cy="5947200"/>
            <a:chOff x="1405288" y="455400"/>
            <a:chExt cx="9436720" cy="5872225"/>
          </a:xfrm>
        </p:grpSpPr>
        <p:pic>
          <p:nvPicPr>
            <p:cNvPr id="2050" name="Picture 2" descr="http://through-the-interface.typepad.com/.a/6a00d83452464869e2017c3271a072970b-pi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 bwMode="auto">
            <a:xfrm>
              <a:off x="6162008" y="455401"/>
              <a:ext cx="4680000" cy="2880000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46"/>
            <a:stretch/>
          </p:blipFill>
          <p:spPr>
            <a:xfrm>
              <a:off x="1405288" y="455400"/>
              <a:ext cx="4680000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b="3577"/>
            <a:stretch/>
          </p:blipFill>
          <p:spPr>
            <a:xfrm>
              <a:off x="2294591" y="3447625"/>
              <a:ext cx="7715583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/>
          <p:cNvSpPr/>
          <p:nvPr/>
        </p:nvSpPr>
        <p:spPr>
          <a:xfrm>
            <a:off x="6139624" y="455400"/>
            <a:ext cx="5322176" cy="2916771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738364" y="3475538"/>
            <a:ext cx="8777460" cy="2927061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399280" y="6498019"/>
            <a:ext cx="3455628" cy="354835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297135" y="135930"/>
            <a:ext cx="3705728" cy="293023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64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17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027532" y="67104"/>
            <a:ext cx="4130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Grasshopper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Rutten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9638" y="6457890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Dynamo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(AutoDesk)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727418" y="455400"/>
            <a:ext cx="10737165" cy="5947200"/>
            <a:chOff x="730199" y="455400"/>
            <a:chExt cx="10737165" cy="5947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99" y="455400"/>
              <a:ext cx="10737165" cy="291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195" y="3476036"/>
              <a:ext cx="10725605" cy="2926564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2963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240" r="2968"/>
          <a:stretch/>
        </p:blipFill>
        <p:spPr>
          <a:xfrm>
            <a:off x="-1" y="-23068"/>
            <a:ext cx="12211051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18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244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© </a:t>
            </a: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hlinkClick r:id="rId4"/>
              </a:rPr>
              <a:t>Aaron Tobey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486025" y="1152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466825"/>
            <a:ext cx="12211051" cy="769441"/>
          </a:xfrm>
          <a:prstGeom prst="rect">
            <a:avLst/>
          </a:prstGeom>
          <a:solidFill>
            <a:srgbClr val="454545">
              <a:alpha val="85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spc="-3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How can we </a:t>
            </a:r>
            <a:r>
              <a:rPr lang="en-US" sz="4400" spc="-300" dirty="0" smtClean="0">
                <a:solidFill>
                  <a:srgbClr val="A93A08"/>
                </a:solidFill>
                <a:latin typeface="+mj-lt"/>
              </a:rPr>
              <a:t>understand </a:t>
            </a:r>
            <a:r>
              <a:rPr lang="en-US" sz="4400" spc="-3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this program?</a:t>
            </a:r>
            <a:endParaRPr lang="en-GB" sz="4400" spc="-3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22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Solution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1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08714" y="1401924"/>
            <a:ext cx="3374572" cy="4054152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Problem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Survey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Solution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0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20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844601" y="1391201"/>
            <a:ext cx="10502798" cy="5101674"/>
            <a:chOff x="1184136" y="1781214"/>
            <a:chExt cx="9721683" cy="4356000"/>
          </a:xfrm>
        </p:grpSpPr>
        <p:pic>
          <p:nvPicPr>
            <p:cNvPr id="4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7016" r="51938"/>
            <a:stretch/>
          </p:blipFill>
          <p:spPr bwMode="auto">
            <a:xfrm>
              <a:off x="1184136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1538" r="156" b="6543"/>
            <a:stretch/>
          </p:blipFill>
          <p:spPr bwMode="auto">
            <a:xfrm>
              <a:off x="4532977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-1" t="5211" r="51528" b="1688"/>
            <a:stretch/>
          </p:blipFill>
          <p:spPr bwMode="auto">
            <a:xfrm>
              <a:off x="7881819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4552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21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615170" y="382012"/>
            <a:ext cx="10961661" cy="6093976"/>
            <a:chOff x="663364" y="382013"/>
            <a:chExt cx="10961661" cy="6093976"/>
          </a:xfrm>
        </p:grpSpPr>
        <p:sp>
          <p:nvSpPr>
            <p:cNvPr id="8" name="TextBox 7"/>
            <p:cNvSpPr txBox="1"/>
            <p:nvPr/>
          </p:nvSpPr>
          <p:spPr>
            <a:xfrm>
              <a:off x="2679314" y="382013"/>
              <a:ext cx="5514034" cy="609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def cubeSpheres(c, 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c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c+xyz(-w,-w,-w)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c2 = c+xyz(+w,-w,-w)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c3 = c+xyz(+w,+w,-w)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c4 = c+xyz(-w,+w,-w)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c5 = c+xyz(-w,-w,+w)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c6 = c+xyz(+w,-w,+w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c7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c+xyz(+w,+w,+w)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c8 = c+xyz(-w,+w,+w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for p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in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[c1,c2,c3,c4,c5,c6,c7,c8]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  sphere(p, r)</a:t>
              </a:r>
            </a:p>
            <a:p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214" y="649779"/>
              <a:ext cx="5618146" cy="30889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3364" y="3000403"/>
              <a:ext cx="1625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Program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515569" y="649778"/>
              <a:ext cx="285750" cy="3088917"/>
              <a:chOff x="8258880" y="1006509"/>
              <a:chExt cx="285750" cy="270476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8835479" y="1936245"/>
              <a:ext cx="2789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 rot="10800000">
              <a:off x="2277716" y="382013"/>
              <a:ext cx="285750" cy="5760000"/>
              <a:chOff x="8258880" y="1006509"/>
              <a:chExt cx="285750" cy="270476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4194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22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615170" y="382012"/>
            <a:ext cx="10961661" cy="6093976"/>
            <a:chOff x="663364" y="382013"/>
            <a:chExt cx="10961661" cy="6093976"/>
          </a:xfrm>
        </p:grpSpPr>
        <p:sp>
          <p:nvSpPr>
            <p:cNvPr id="8" name="TextBox 7"/>
            <p:cNvSpPr txBox="1"/>
            <p:nvPr/>
          </p:nvSpPr>
          <p:spPr>
            <a:xfrm>
              <a:off x="2679314" y="382013"/>
              <a:ext cx="5514034" cy="609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def cubeSpheres(c, 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c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c+xyz(-w,-w,-w)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c2 = c+xyz(+w,-w,-w)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c3 = c+xyz(+w,+w,-w)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c4 = c+xyz(-w,+w,-w)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c5 = c+xyz(-w,-w,+w)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c6 = c+xyz(+w,-w,+w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c7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c+xyz(+w,+w,+w)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c8 = c+xyz(-w,+w,+w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for p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in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[c1,c2,c3,c4,c5,c6,c7,c8]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  sphere(p, r)</a:t>
              </a:r>
            </a:p>
            <a:p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214" y="649779"/>
              <a:ext cx="5618146" cy="30889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3364" y="3000403"/>
              <a:ext cx="1625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Program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515569" y="649778"/>
              <a:ext cx="285750" cy="3088917"/>
              <a:chOff x="8258880" y="1006509"/>
              <a:chExt cx="285750" cy="270476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8835479" y="1936245"/>
              <a:ext cx="2789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4264059" y="577169"/>
              <a:ext cx="246138" cy="1704019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5139959" y="601651"/>
              <a:ext cx="1973178" cy="938392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4860826" y="577169"/>
              <a:ext cx="376296" cy="2589712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 rot="10800000">
              <a:off x="2277716" y="382013"/>
              <a:ext cx="285750" cy="5760000"/>
              <a:chOff x="8258880" y="1006509"/>
              <a:chExt cx="285750" cy="270476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27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15" name="sket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131" r="24913"/>
          <a:stretch/>
        </p:blipFill>
        <p:spPr>
          <a:xfrm>
            <a:off x="3050583" y="0"/>
            <a:ext cx="6090834" cy="68580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1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24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7392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5" name="auto-r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3" b="1581"/>
          <a:stretch/>
        </p:blipFill>
        <p:spPr>
          <a:xfrm>
            <a:off x="14328" y="120111"/>
            <a:ext cx="12163345" cy="661777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26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11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27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83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28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3202" y="3047244"/>
            <a:ext cx="209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9" idx="1"/>
            <a:endCxn id="3" idx="3"/>
          </p:cNvCxnSpPr>
          <p:nvPr/>
        </p:nvCxnSpPr>
        <p:spPr>
          <a:xfrm flipH="1" flipV="1">
            <a:off x="1698753" y="3429000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2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29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3202" y="3047244"/>
            <a:ext cx="209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9" idx="1"/>
            <a:endCxn id="3" idx="3"/>
          </p:cNvCxnSpPr>
          <p:nvPr/>
        </p:nvCxnSpPr>
        <p:spPr>
          <a:xfrm flipH="1" flipV="1">
            <a:off x="1698753" y="3429000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98753" y="5438471"/>
            <a:ext cx="208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 flipV="1">
            <a:off x="1698753" y="5822136"/>
            <a:ext cx="2082069" cy="2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1"/>
            <a:endCxn id="10" idx="3"/>
          </p:cNvCxnSpPr>
          <p:nvPr/>
        </p:nvCxnSpPr>
        <p:spPr>
          <a:xfrm flipH="1">
            <a:off x="5884756" y="5822138"/>
            <a:ext cx="2082069" cy="0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4754" y="5451099"/>
            <a:ext cx="208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content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49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Problem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51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30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3202" y="3047244"/>
            <a:ext cx="209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9" idx="1"/>
            <a:endCxn id="3" idx="3"/>
          </p:cNvCxnSpPr>
          <p:nvPr/>
        </p:nvCxnSpPr>
        <p:spPr>
          <a:xfrm flipH="1" flipV="1">
            <a:off x="1698753" y="3429000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98753" y="5438471"/>
            <a:ext cx="208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 flipV="1">
            <a:off x="1698753" y="5822136"/>
            <a:ext cx="2082069" cy="2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0"/>
            <a:endCxn id="9" idx="3"/>
          </p:cNvCxnSpPr>
          <p:nvPr/>
        </p:nvCxnSpPr>
        <p:spPr>
          <a:xfrm flipH="1" flipV="1">
            <a:off x="5884756" y="3429001"/>
            <a:ext cx="3133269" cy="1694737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1"/>
            <a:endCxn id="10" idx="3"/>
          </p:cNvCxnSpPr>
          <p:nvPr/>
        </p:nvCxnSpPr>
        <p:spPr>
          <a:xfrm flipH="1">
            <a:off x="5884756" y="5822138"/>
            <a:ext cx="2082069" cy="0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4754" y="5451099"/>
            <a:ext cx="208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content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719409">
            <a:off x="5745800" y="4169288"/>
            <a:ext cx="281375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insert-image /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execute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7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ud Callout 37"/>
          <p:cNvSpPr/>
          <p:nvPr/>
        </p:nvSpPr>
        <p:spPr>
          <a:xfrm>
            <a:off x="7526956" y="1732476"/>
            <a:ext cx="4665043" cy="3137907"/>
          </a:xfrm>
          <a:prstGeom prst="cloudCallout">
            <a:avLst>
              <a:gd name="adj1" fmla="val 46333"/>
              <a:gd name="adj2" fmla="val 65106"/>
            </a:avLst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31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3202" y="3047244"/>
            <a:ext cx="209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9" idx="1"/>
            <a:endCxn id="3" idx="3"/>
          </p:cNvCxnSpPr>
          <p:nvPr/>
        </p:nvCxnSpPr>
        <p:spPr>
          <a:xfrm flipH="1" flipV="1">
            <a:off x="1698753" y="3429000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98753" y="5438471"/>
            <a:ext cx="208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 flipV="1">
            <a:off x="1698753" y="5822136"/>
            <a:ext cx="2082069" cy="2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0"/>
            <a:endCxn id="9" idx="3"/>
          </p:cNvCxnSpPr>
          <p:nvPr/>
        </p:nvCxnSpPr>
        <p:spPr>
          <a:xfrm flipH="1" flipV="1">
            <a:off x="5884756" y="3429001"/>
            <a:ext cx="3133269" cy="1694737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1"/>
            <a:endCxn id="10" idx="3"/>
          </p:cNvCxnSpPr>
          <p:nvPr/>
        </p:nvCxnSpPr>
        <p:spPr>
          <a:xfrm flipH="1">
            <a:off x="5884756" y="5822138"/>
            <a:ext cx="2082069" cy="0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4754" y="5451099"/>
            <a:ext cx="208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content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719409">
            <a:off x="5745800" y="4169288"/>
            <a:ext cx="281375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insert-image /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execute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121701" y="2700995"/>
            <a:ext cx="389504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600" spc="-150" dirty="0" smtClean="0">
                <a:solidFill>
                  <a:schemeClr val="bg1"/>
                </a:solidFill>
              </a:rPr>
              <a:t>How to recognize text in images?</a:t>
            </a:r>
            <a:endParaRPr lang="en-GB" sz="36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3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ud Callout 37"/>
          <p:cNvSpPr/>
          <p:nvPr/>
        </p:nvSpPr>
        <p:spPr>
          <a:xfrm>
            <a:off x="7526956" y="1732476"/>
            <a:ext cx="4665043" cy="3137907"/>
          </a:xfrm>
          <a:prstGeom prst="cloudCallout">
            <a:avLst>
              <a:gd name="adj1" fmla="val 46333"/>
              <a:gd name="adj2" fmla="val 65106"/>
            </a:avLst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32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3202" y="3047244"/>
            <a:ext cx="209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9" idx="1"/>
            <a:endCxn id="3" idx="3"/>
          </p:cNvCxnSpPr>
          <p:nvPr/>
        </p:nvCxnSpPr>
        <p:spPr>
          <a:xfrm flipH="1" flipV="1">
            <a:off x="1698753" y="3429000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98753" y="5438471"/>
            <a:ext cx="208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 flipV="1">
            <a:off x="1698753" y="5822136"/>
            <a:ext cx="2082069" cy="2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0"/>
            <a:endCxn id="9" idx="3"/>
          </p:cNvCxnSpPr>
          <p:nvPr/>
        </p:nvCxnSpPr>
        <p:spPr>
          <a:xfrm flipH="1" flipV="1">
            <a:off x="5884756" y="3429001"/>
            <a:ext cx="3133269" cy="1694737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1"/>
            <a:endCxn id="10" idx="3"/>
          </p:cNvCxnSpPr>
          <p:nvPr/>
        </p:nvCxnSpPr>
        <p:spPr>
          <a:xfrm flipH="1">
            <a:off x="5884756" y="5822138"/>
            <a:ext cx="2082069" cy="0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4754" y="5451099"/>
            <a:ext cx="208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content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719409">
            <a:off x="5745800" y="4169288"/>
            <a:ext cx="281375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insert-image /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execute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/>
          <p:cNvCxnSpPr>
            <a:stCxn id="11" idx="0"/>
            <a:endCxn id="28" idx="4"/>
          </p:cNvCxnSpPr>
          <p:nvPr/>
        </p:nvCxnSpPr>
        <p:spPr>
          <a:xfrm flipV="1">
            <a:off x="9018025" y="3582001"/>
            <a:ext cx="15551" cy="1541737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60366" y="337463"/>
            <a:ext cx="10871268" cy="6183075"/>
            <a:chOff x="775869" y="337463"/>
            <a:chExt cx="10871268" cy="6183075"/>
          </a:xfrm>
        </p:grpSpPr>
        <p:grpSp>
          <p:nvGrpSpPr>
            <p:cNvPr id="5" name="Group 4"/>
            <p:cNvGrpSpPr/>
            <p:nvPr/>
          </p:nvGrpSpPr>
          <p:grpSpPr>
            <a:xfrm>
              <a:off x="775869" y="337463"/>
              <a:ext cx="9408859" cy="6183075"/>
              <a:chOff x="1857983" y="337463"/>
              <a:chExt cx="9408859" cy="618307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857983" y="337463"/>
                <a:ext cx="1038387" cy="6183074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454545"/>
                    </a:solidFill>
                  </a:rPr>
                  <a:t>Event</a:t>
                </a:r>
                <a:br>
                  <a:rPr lang="en-US" sz="2400" dirty="0" smtClean="0">
                    <a:solidFill>
                      <a:srgbClr val="454545"/>
                    </a:solidFill>
                  </a:rPr>
                </a:br>
                <a:r>
                  <a:rPr lang="en-US" sz="2400" dirty="0" smtClean="0">
                    <a:solidFill>
                      <a:srgbClr val="454545"/>
                    </a:solidFill>
                  </a:rPr>
                  <a:t>BUS</a:t>
                </a:r>
                <a:endParaRPr lang="en-GB" sz="2400" dirty="0">
                  <a:solidFill>
                    <a:srgbClr val="454545"/>
                  </a:solidFill>
                </a:endParaRPr>
              </a:p>
            </p:txBody>
          </p:sp>
          <p:sp>
            <p:nvSpPr>
              <p:cNvPr id="8" name="Flowchart: Document 7"/>
              <p:cNvSpPr/>
              <p:nvPr/>
            </p:nvSpPr>
            <p:spPr>
              <a:xfrm>
                <a:off x="4978439" y="337463"/>
                <a:ext cx="2103935" cy="1395013"/>
              </a:xfrm>
              <a:prstGeom prst="flowChartDocumen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454545"/>
                    </a:solidFill>
                  </a:rPr>
                  <a:t>Plugin configuration</a:t>
                </a:r>
                <a:endParaRPr lang="en-GB" sz="2400" dirty="0">
                  <a:solidFill>
                    <a:srgbClr val="454545"/>
                  </a:solidFill>
                </a:endParaRPr>
              </a:p>
            </p:txBody>
          </p:sp>
          <p:sp>
            <p:nvSpPr>
              <p:cNvPr id="9" name="Flowchart: Display 8"/>
              <p:cNvSpPr/>
              <p:nvPr/>
            </p:nvSpPr>
            <p:spPr>
              <a:xfrm>
                <a:off x="4978439" y="2730601"/>
                <a:ext cx="2103934" cy="1396800"/>
              </a:xfrm>
              <a:prstGeom prst="flowChartDisplay">
                <a:avLst/>
              </a:prstGeom>
              <a:solidFill>
                <a:srgbClr val="C9CACC"/>
              </a:solidFill>
              <a:ln>
                <a:solidFill>
                  <a:srgbClr val="C9CAC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454545"/>
                    </a:solidFill>
                  </a:rPr>
                  <a:t>Editor frame</a:t>
                </a:r>
                <a:endParaRPr lang="en-GB" sz="2400" dirty="0">
                  <a:solidFill>
                    <a:srgbClr val="454545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78439" y="5123738"/>
                <a:ext cx="2103934" cy="1396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454545"/>
                    </a:solidFill>
                  </a:rPr>
                  <a:t>Action handler</a:t>
                </a:r>
                <a:endParaRPr lang="en-GB" sz="2400" dirty="0">
                  <a:solidFill>
                    <a:srgbClr val="454545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9164442" y="5123738"/>
                <a:ext cx="2102400" cy="1396800"/>
              </a:xfrm>
              <a:prstGeom prst="roundRect">
                <a:avLst/>
              </a:prstGeom>
              <a:solidFill>
                <a:srgbClr val="E2E3E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454545"/>
                    </a:solidFill>
                  </a:rPr>
                  <a:t>Tool core</a:t>
                </a:r>
                <a:endParaRPr lang="en-GB" sz="2400" dirty="0">
                  <a:solidFill>
                    <a:srgbClr val="454545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872878" y="2730601"/>
              <a:ext cx="3774259" cy="1396800"/>
              <a:chOff x="7872878" y="2730601"/>
              <a:chExt cx="3774259" cy="139680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8996012" y="2730601"/>
                <a:ext cx="2651125" cy="1396800"/>
                <a:chOff x="8675672" y="2239725"/>
                <a:chExt cx="2651125" cy="13968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222863" y="2239725"/>
                  <a:ext cx="2103934" cy="1396800"/>
                </a:xfrm>
                <a:prstGeom prst="rect">
                  <a:avLst/>
                </a:prstGeom>
                <a:solidFill>
                  <a:srgbClr val="D9D9D9"/>
                </a:solidFill>
                <a:ln w="12700" cmpd="sng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smtClean="0">
                      <a:solidFill>
                        <a:srgbClr val="454545"/>
                      </a:solidFill>
                    </a:rPr>
                    <a:t>OCR engine</a:t>
                  </a:r>
                  <a:endParaRPr lang="en-GB" sz="2400" dirty="0">
                    <a:solidFill>
                      <a:srgbClr val="454545"/>
                    </a:solidFill>
                  </a:endParaRPr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8675672" y="2785125"/>
                  <a:ext cx="306134" cy="306000"/>
                </a:xfrm>
                <a:prstGeom prst="ellipse">
                  <a:avLst/>
                </a:prstGeom>
                <a:solidFill>
                  <a:srgbClr val="D9D9D9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" name="Straight Connector 28"/>
                <p:cNvCxnSpPr>
                  <a:stCxn id="28" idx="6"/>
                  <a:endCxn id="27" idx="1"/>
                </p:cNvCxnSpPr>
                <p:nvPr/>
              </p:nvCxnSpPr>
              <p:spPr>
                <a:xfrm>
                  <a:off x="8981806" y="2938125"/>
                  <a:ext cx="24105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/>
              <p:cNvSpPr txBox="1"/>
              <p:nvPr/>
            </p:nvSpPr>
            <p:spPr>
              <a:xfrm>
                <a:off x="7872878" y="2859399"/>
                <a:ext cx="1986472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2000" dirty="0" err="1" smtClean="0">
                    <a:solidFill>
                      <a:schemeClr val="bg1"/>
                    </a:solidFill>
                  </a:rPr>
                  <a:t>ParseImage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 Service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81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1038" y="0"/>
            <a:ext cx="3209925" cy="1371600"/>
          </a:xfrm>
        </p:spPr>
        <p:txBody>
          <a:bodyPr anchor="t"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Evaluation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33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526161" y="1765147"/>
            <a:ext cx="31396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Correctness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Safety</a:t>
            </a:r>
            <a:endParaRPr lang="en-US" sz="3600" spc="-150" dirty="0" smtClean="0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Comparison</a:t>
            </a:r>
            <a:endParaRPr lang="en-GB" sz="3600" spc="-150" dirty="0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1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9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30316" y="885087"/>
            <a:ext cx="5796513" cy="2420119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 smtClean="0"/>
              <a:t>Reduces the effort to </a:t>
            </a:r>
            <a:r>
              <a:rPr lang="en-US" sz="2400" spc="-150" dirty="0" smtClean="0"/>
              <a:t>understand the </a:t>
            </a:r>
            <a:r>
              <a:rPr lang="en-US" sz="2400" spc="-150" dirty="0" smtClean="0"/>
              <a:t>code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 smtClean="0"/>
              <a:t>GD is a particular </a:t>
            </a:r>
            <a:r>
              <a:rPr lang="en-US" sz="2400" spc="-150" dirty="0" smtClean="0"/>
              <a:t>case</a:t>
            </a:r>
            <a:endParaRPr lang="en-US" sz="2400" spc="-15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35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863066" y="885087"/>
            <a:ext cx="10463762" cy="5027788"/>
            <a:chOff x="1430955" y="885087"/>
            <a:chExt cx="10463762" cy="50277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098205" y="3574103"/>
              <a:ext cx="5796512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</a:t>
              </a:r>
              <a:r>
                <a:rPr lang="en-US" sz="2400" spc="-150" dirty="0" smtClean="0"/>
                <a:t>Immediate feedback</a:t>
              </a:r>
              <a:br>
                <a:rPr lang="en-US" sz="2400" spc="-150" dirty="0" smtClean="0"/>
              </a:br>
              <a:r>
                <a:rPr lang="en-US" sz="2400" spc="-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Performance</a:t>
              </a:r>
              <a:endParaRPr lang="en-US" sz="2400" spc="-150" dirty="0" smtClean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66" y="3578096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30316" y="885087"/>
            <a:ext cx="5796513" cy="2420119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 smtClean="0"/>
              <a:t>Reduces the effort to </a:t>
            </a:r>
            <a:r>
              <a:rPr lang="en-US" sz="2400" spc="-150" dirty="0" smtClean="0"/>
              <a:t>understand the </a:t>
            </a:r>
            <a:r>
              <a:rPr lang="en-US" sz="2400" spc="-150" dirty="0" smtClean="0"/>
              <a:t>code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 smtClean="0"/>
              <a:t>GD is a particular case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 smtClean="0"/>
              <a:t>OCR </a:t>
            </a:r>
            <a:r>
              <a:rPr lang="en-US" sz="2400" spc="-150" dirty="0" smtClean="0"/>
              <a:t>Engine</a:t>
            </a:r>
            <a:br>
              <a:rPr lang="en-US" sz="2400" spc="-150" dirty="0" smtClean="0"/>
            </a:br>
            <a:r>
              <a:rPr lang="en-US" sz="24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 smtClean="0"/>
              <a:t>Support for image editing</a:t>
            </a:r>
            <a:endParaRPr lang="en-US" sz="2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36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863066" y="885087"/>
            <a:ext cx="10463762" cy="5027788"/>
            <a:chOff x="1430955" y="885087"/>
            <a:chExt cx="10463762" cy="50277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098205" y="3574103"/>
              <a:ext cx="5796512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</a:t>
              </a:r>
              <a:r>
                <a:rPr lang="en-US" sz="2400" spc="-150" dirty="0" smtClean="0"/>
                <a:t>Immediate feedback</a:t>
              </a:r>
              <a:br>
                <a:rPr lang="en-US" sz="2400" spc="-150" dirty="0" smtClean="0"/>
              </a:br>
              <a:r>
                <a:rPr lang="en-US" sz="2400" spc="-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Performance</a:t>
              </a:r>
              <a:br>
                <a:rPr lang="en-US" sz="2400" spc="-150" dirty="0" smtClean="0"/>
              </a:br>
              <a:endParaRPr lang="en-US" sz="2400" spc="-150" dirty="0" smtClean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Partial code </a:t>
              </a:r>
              <a:r>
                <a:rPr lang="en-US" sz="2400" spc="-150" dirty="0" smtClean="0"/>
                <a:t>execution</a:t>
              </a:r>
              <a:r>
                <a:rPr lang="en-US" sz="2400" spc="-150" dirty="0"/>
                <a:t/>
              </a:r>
              <a:br>
                <a:rPr lang="en-US" sz="2400" spc="-150" dirty="0"/>
              </a:br>
              <a:r>
                <a:rPr lang="en-US" sz="2400" spc="-300" dirty="0" smtClean="0"/>
                <a:t>--</a:t>
              </a:r>
              <a:r>
                <a:rPr lang="en-US" sz="2400" spc="-150" dirty="0" smtClean="0"/>
                <a:t> Sandboxing</a:t>
              </a:r>
              <a:endParaRPr lang="en-US" sz="2400" spc="-150" dirty="0" smtClean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66" y="3578096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30316" y="885087"/>
            <a:ext cx="5796513" cy="2420119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 smtClean="0"/>
              <a:t>Reduces the effort to </a:t>
            </a:r>
            <a:r>
              <a:rPr lang="en-US" sz="2400" spc="-150" dirty="0" smtClean="0"/>
              <a:t>understand the </a:t>
            </a:r>
            <a:r>
              <a:rPr lang="en-US" sz="2400" spc="-150" dirty="0" smtClean="0"/>
              <a:t>code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 smtClean="0"/>
              <a:t>GD is a particular case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 smtClean="0"/>
              <a:t>OCR </a:t>
            </a:r>
            <a:r>
              <a:rPr lang="en-US" sz="2400" spc="-150" dirty="0" smtClean="0"/>
              <a:t>Engine</a:t>
            </a:r>
            <a:br>
              <a:rPr lang="en-US" sz="2400" spc="-150" dirty="0" smtClean="0"/>
            </a:br>
            <a:r>
              <a:rPr lang="en-US" sz="24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 smtClean="0"/>
              <a:t>Support for image editing</a:t>
            </a:r>
            <a:endParaRPr lang="en-US" sz="2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37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863066" y="885087"/>
            <a:ext cx="10463762" cy="5027788"/>
            <a:chOff x="1430955" y="885087"/>
            <a:chExt cx="10463762" cy="50277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098205" y="3574103"/>
              <a:ext cx="5796512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</a:t>
              </a:r>
              <a:r>
                <a:rPr lang="en-US" sz="2400" spc="-150" dirty="0" smtClean="0"/>
                <a:t>Immediate feedback</a:t>
              </a:r>
              <a:br>
                <a:rPr lang="en-US" sz="2400" spc="-150" dirty="0" smtClean="0"/>
              </a:br>
              <a:r>
                <a:rPr lang="en-US" sz="2400" spc="-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Performance</a:t>
              </a:r>
              <a:br>
                <a:rPr lang="en-US" sz="2400" spc="-150" dirty="0" smtClean="0"/>
              </a:br>
              <a:endParaRPr lang="en-US" sz="2400" spc="-150" dirty="0" smtClean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Partial code </a:t>
              </a:r>
              <a:r>
                <a:rPr lang="en-US" sz="2400" spc="-150" dirty="0" smtClean="0"/>
                <a:t>execution</a:t>
              </a:r>
              <a:r>
                <a:rPr lang="en-US" sz="2400" spc="-150" dirty="0"/>
                <a:t/>
              </a:r>
              <a:br>
                <a:rPr lang="en-US" sz="2400" spc="-150" dirty="0"/>
              </a:br>
              <a:r>
                <a:rPr lang="en-US" sz="2400" spc="-300" dirty="0" smtClean="0"/>
                <a:t>--</a:t>
              </a:r>
              <a:r>
                <a:rPr lang="en-US" sz="2400" spc="-150" dirty="0" smtClean="0"/>
                <a:t> Sandboxing</a:t>
              </a:r>
              <a:endParaRPr lang="en-US" sz="2400" spc="-150" dirty="0" smtClean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66" y="3578096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312" y="62692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bg1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you. Questions</a:t>
            </a:r>
            <a:r>
              <a:rPr lang="pt-PT" sz="3200" dirty="0" smtClean="0">
                <a:solidFill>
                  <a:srgbClr val="C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?</a:t>
            </a:r>
            <a:endParaRPr lang="en-GB" sz="3200" dirty="0">
              <a:solidFill>
                <a:srgbClr val="C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0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© Adapted from </a:t>
            </a:r>
            <a:r>
              <a:rPr lang="en-GB" sz="1200" dirty="0" smtClean="0">
                <a:hlinkClick r:id="rId4"/>
              </a:rPr>
              <a:t>ACM Magazine for Students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103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097199" y="0"/>
            <a:ext cx="6094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134590"/>
            <a:ext cx="60951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skin-open-srf srf panel panel-f panel-h </a:t>
            </a:r>
            <a:r>
              <a:rPr lang="en-U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 h1 h2 h3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h1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h3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panel-h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 p2 p3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let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j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 p2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b j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 p1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l p2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p1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1.17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 panel-f panel-h </a:t>
            </a:r>
            <a:r>
              <a:rPr lang="es-E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transpose-matrix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))))</a:t>
            </a:r>
          </a:p>
          <a:p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hex-panel-1 p0 p1 p2 p3 p4 p5 f h </a:t>
            </a:r>
            <a:r>
              <a:rPr lang="es-ES" sz="1200" spc="-1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spc="-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hex-panel-2 p0 p1 p2 p3 p4 p5 f h </a:t>
            </a:r>
            <a:r>
              <a:rPr lang="es-ES" sz="1200" spc="-1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2" descr="C:\Users\Afonso\Desktop\CEACAAUD\Fabricação Digital Avançada\Final Project\New Folder\img5.jpg"/>
          <p:cNvPicPr>
            <a:picLocks noChangeAspect="1" noChangeArrowheads="1"/>
          </p:cNvPicPr>
          <p:nvPr/>
        </p:nvPicPr>
        <p:blipFill>
          <a:blip r:embed="rId3" cstate="print"/>
          <a:srcRect l="18767" t="1958" r="26815"/>
          <a:stretch>
            <a:fillRect/>
          </a:stretch>
        </p:blipFill>
        <p:spPr bwMode="auto">
          <a:xfrm>
            <a:off x="6097199" y="1335186"/>
            <a:ext cx="6092734" cy="49950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133" y="-7274"/>
            <a:ext cx="4155840" cy="1325563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Design</a:t>
            </a:r>
            <a:b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Environments</a:t>
            </a:r>
            <a:endParaRPr lang="en-GB" sz="4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45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ular Callout 32"/>
          <p:cNvSpPr/>
          <p:nvPr/>
        </p:nvSpPr>
        <p:spPr>
          <a:xfrm>
            <a:off x="6647148" y="5212761"/>
            <a:ext cx="1897781" cy="690612"/>
          </a:xfrm>
          <a:prstGeom prst="wedgeRectCallout">
            <a:avLst>
              <a:gd name="adj1" fmla="val -210269"/>
              <a:gd name="adj2" fmla="val -3651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Function Call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9633686" y="4914819"/>
            <a:ext cx="1897781" cy="690612"/>
          </a:xfrm>
          <a:prstGeom prst="wedgeRectCallout">
            <a:avLst>
              <a:gd name="adj1" fmla="val -245771"/>
              <a:gd name="adj2" fmla="val 10287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List of Points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6" name="TextBox 16"/>
          <p:cNvSpPr txBox="1"/>
          <p:nvPr/>
        </p:nvSpPr>
        <p:spPr>
          <a:xfrm>
            <a:off x="2373430" y="1028343"/>
            <a:ext cx="74451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skin-open-srf srf panel panel-f panel-h </a:t>
            </a:r>
            <a:r>
              <a:rPr lang="en-US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dirty="0" smtClean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 h1 h2 h3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panel-f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panel-h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dirty="0" smtClean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 p2 p3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let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0.17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           (…))</a:t>
            </a:r>
            <a:endParaRPr lang="es-ES" dirty="0" smtClean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 panel-f panel-h </a:t>
            </a:r>
            <a:r>
              <a:rPr lang="es-ES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transpose-matrix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))))</a:t>
            </a:r>
            <a:endParaRPr lang="es-ES" dirty="0" smtClean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Rectangular Callout 19"/>
          <p:cNvSpPr/>
          <p:nvPr/>
        </p:nvSpPr>
        <p:spPr>
          <a:xfrm>
            <a:off x="7117882" y="2340799"/>
            <a:ext cx="1897781" cy="690612"/>
          </a:xfrm>
          <a:prstGeom prst="wedgeRectCallout">
            <a:avLst>
              <a:gd name="adj1" fmla="val -103760"/>
              <a:gd name="adj2" fmla="val -13406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Third Point?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2024616" y="2483350"/>
            <a:ext cx="1897781" cy="690612"/>
          </a:xfrm>
          <a:prstGeom prst="wedgeRectCallout">
            <a:avLst>
              <a:gd name="adj1" fmla="val 62259"/>
              <a:gd name="adj2" fmla="val 35135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Panel?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Rectangular Callout 4"/>
          <p:cNvSpPr/>
          <p:nvPr/>
        </p:nvSpPr>
        <p:spPr>
          <a:xfrm>
            <a:off x="5390147" y="89034"/>
            <a:ext cx="1366788" cy="690612"/>
          </a:xfrm>
          <a:prstGeom prst="wedgeRectCallout">
            <a:avLst>
              <a:gd name="adj1" fmla="val -112440"/>
              <a:gd name="adj2" fmla="val 9391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Function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8381999" y="213383"/>
            <a:ext cx="1590576" cy="690612"/>
          </a:xfrm>
          <a:prstGeom prst="wedgeRectCallout">
            <a:avLst>
              <a:gd name="adj1" fmla="val -147421"/>
              <a:gd name="adj2" fmla="val 771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Parameters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7279506" y="5912251"/>
            <a:ext cx="1897781" cy="690612"/>
          </a:xfrm>
          <a:prstGeom prst="wedgeRectCallout">
            <a:avLst>
              <a:gd name="adj1" fmla="val -118468"/>
              <a:gd name="adj2" fmla="val -88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End Function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684596" y="1386773"/>
            <a:ext cx="1897781" cy="690612"/>
          </a:xfrm>
          <a:prstGeom prst="wedgeRectCallout">
            <a:avLst>
              <a:gd name="adj1" fmla="val 61076"/>
              <a:gd name="adj2" fmla="val -38493"/>
            </a:avLst>
          </a:prstGeom>
          <a:gradFill>
            <a:gsLst>
              <a:gs pos="0">
                <a:srgbClr val="FF6347"/>
              </a:gs>
              <a:gs pos="0">
                <a:srgbClr val="FF6347"/>
              </a:gs>
              <a:gs pos="100000">
                <a:schemeClr val="accent1">
                  <a:lumMod val="40000"/>
                  <a:lumOff val="60000"/>
                </a:schemeClr>
              </a:gs>
              <a:gs pos="61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Primitive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335782" y="2205219"/>
            <a:ext cx="1897781" cy="690612"/>
          </a:xfrm>
          <a:prstGeom prst="wedgeRectCallout">
            <a:avLst>
              <a:gd name="adj1" fmla="val 93029"/>
              <a:gd name="adj2" fmla="val -76124"/>
            </a:avLst>
          </a:prstGeom>
          <a:solidFill>
            <a:srgbClr val="FF63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Anonym Function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2582377" y="158516"/>
            <a:ext cx="1897781" cy="690612"/>
          </a:xfrm>
          <a:prstGeom prst="wedgeRectCallout">
            <a:avLst>
              <a:gd name="adj1" fmla="val 56005"/>
              <a:gd name="adj2" fmla="val 128754"/>
            </a:avLst>
          </a:prstGeom>
          <a:gradFill>
            <a:gsLst>
              <a:gs pos="0">
                <a:srgbClr val="FF6347"/>
              </a:gs>
              <a:gs pos="26000">
                <a:srgbClr val="FF6347"/>
              </a:gs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Radius?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6168992" y="622378"/>
            <a:ext cx="1897781" cy="690612"/>
          </a:xfrm>
          <a:prstGeom prst="wedgeRectCallout">
            <a:avLst>
              <a:gd name="adj1" fmla="val -128612"/>
              <a:gd name="adj2" fmla="val 118999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Function Call?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5871411" y="1348227"/>
            <a:ext cx="1897781" cy="690612"/>
          </a:xfrm>
          <a:prstGeom prst="wedgeRectCallout">
            <a:avLst>
              <a:gd name="adj1" fmla="val -79415"/>
              <a:gd name="adj2" fmla="val 32588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Parameters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195915" y="3016693"/>
            <a:ext cx="1897781" cy="690612"/>
          </a:xfrm>
          <a:prstGeom prst="wedgeRectCallout">
            <a:avLst>
              <a:gd name="adj1" fmla="val 114330"/>
              <a:gd name="adj2" fmla="val -154173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Function Call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8582926" y="1671063"/>
            <a:ext cx="1897781" cy="690612"/>
          </a:xfrm>
          <a:prstGeom prst="wedgeRectCallout">
            <a:avLst>
              <a:gd name="adj1" fmla="val -243236"/>
              <a:gd name="adj2" fmla="val 40950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List Element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8983978" y="2526231"/>
            <a:ext cx="1897781" cy="690612"/>
          </a:xfrm>
          <a:prstGeom prst="wedgeRectCallout">
            <a:avLst>
              <a:gd name="adj1" fmla="val -172737"/>
              <a:gd name="adj2" fmla="val 36768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Point?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7086197" y="3218157"/>
            <a:ext cx="1897781" cy="690612"/>
          </a:xfrm>
          <a:prstGeom prst="wedgeRectCallout">
            <a:avLst>
              <a:gd name="adj1" fmla="val -164622"/>
              <a:gd name="adj2" fmla="val 532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Parameters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475649" y="4364875"/>
            <a:ext cx="1897781" cy="690612"/>
          </a:xfrm>
          <a:prstGeom prst="wedgeRectCallout">
            <a:avLst>
              <a:gd name="adj1" fmla="val 95565"/>
              <a:gd name="adj2" fmla="val -145810"/>
            </a:avLst>
          </a:prstGeom>
          <a:solidFill>
            <a:srgbClr val="FF63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Anonym Function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2233563" y="4156722"/>
            <a:ext cx="1897781" cy="690612"/>
          </a:xfrm>
          <a:prstGeom prst="wedgeRectCallout">
            <a:avLst>
              <a:gd name="adj1" fmla="val 59555"/>
              <a:gd name="adj2" fmla="val -70549"/>
            </a:avLst>
          </a:prstGeom>
          <a:solidFill>
            <a:srgbClr val="FF63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Variable declaration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9766431" y="3120234"/>
            <a:ext cx="1897781" cy="690612"/>
          </a:xfrm>
          <a:prstGeom prst="wedgeRectCallout">
            <a:avLst>
              <a:gd name="adj1" fmla="val -291418"/>
              <a:gd name="adj2" fmla="val 75794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Function Call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7226064" y="3906016"/>
            <a:ext cx="1897781" cy="690612"/>
          </a:xfrm>
          <a:prstGeom prst="wedgeRectCallout">
            <a:avLst>
              <a:gd name="adj1" fmla="val -83980"/>
              <a:gd name="adj2" fmla="val 531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Half distance?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9448800" y="3990061"/>
            <a:ext cx="1897781" cy="690612"/>
          </a:xfrm>
          <a:prstGeom prst="wedgeRectCallout">
            <a:avLst>
              <a:gd name="adj1" fmla="val -191503"/>
              <a:gd name="adj2" fmla="val 28405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Assignment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295173" y="313964"/>
            <a:ext cx="1897781" cy="690612"/>
          </a:xfrm>
          <a:prstGeom prst="wedgeRectCallout">
            <a:avLst>
              <a:gd name="adj1" fmla="val 146283"/>
              <a:gd name="adj2" fmla="val 107849"/>
            </a:avLst>
          </a:prstGeom>
          <a:gradFill>
            <a:gsLst>
              <a:gs pos="0">
                <a:srgbClr val="FF6347"/>
              </a:gs>
              <a:gs pos="27000">
                <a:srgbClr val="FF6347"/>
              </a:gs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Point?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405715" y="5333598"/>
            <a:ext cx="1897781" cy="690612"/>
          </a:xfrm>
          <a:prstGeom prst="wedgeRectCallout">
            <a:avLst>
              <a:gd name="adj1" fmla="val 124473"/>
              <a:gd name="adj2" fmla="val -85881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Function Call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1966164" y="5870479"/>
            <a:ext cx="1897781" cy="690612"/>
          </a:xfrm>
          <a:prstGeom prst="wedgeRectCallout">
            <a:avLst>
              <a:gd name="adj1" fmla="val 130052"/>
              <a:gd name="adj2" fmla="val -80306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Matrix?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5110212" y="6024210"/>
            <a:ext cx="1897781" cy="690612"/>
          </a:xfrm>
          <a:prstGeom prst="wedgeRectCallout">
            <a:avLst>
              <a:gd name="adj1" fmla="val -28697"/>
              <a:gd name="adj2" fmla="val -102605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Returned Value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10114950" y="300610"/>
            <a:ext cx="1897781" cy="690612"/>
          </a:xfrm>
          <a:prstGeom prst="wedgeRectCallout">
            <a:avLst>
              <a:gd name="adj1" fmla="val -293785"/>
              <a:gd name="adj2" fmla="val 351512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54545"/>
                </a:solidFill>
              </a:rPr>
              <a:t> Horizontal Panel?</a:t>
            </a:r>
            <a:endParaRPr lang="en-GB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49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20" grpId="0" animBg="1"/>
      <p:bldP spid="17" grpId="0" animBg="1"/>
      <p:bldP spid="5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5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7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844601" y="1391201"/>
            <a:ext cx="10502798" cy="5101674"/>
            <a:chOff x="1184136" y="1781214"/>
            <a:chExt cx="9721683" cy="4356000"/>
          </a:xfrm>
        </p:grpSpPr>
        <p:pic>
          <p:nvPicPr>
            <p:cNvPr id="4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7016" r="51938"/>
            <a:stretch/>
          </p:blipFill>
          <p:spPr bwMode="auto">
            <a:xfrm>
              <a:off x="1184136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1538" r="156" b="6543"/>
            <a:stretch/>
          </p:blipFill>
          <p:spPr bwMode="auto">
            <a:xfrm>
              <a:off x="4532977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-1" t="5211" r="51528" b="1688"/>
            <a:stretch/>
          </p:blipFill>
          <p:spPr bwMode="auto">
            <a:xfrm>
              <a:off x="7881819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Real s</a:t>
            </a:r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ketches </a:t>
            </a:r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made by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Afonso</a:t>
            </a:r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Gonçalves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7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30842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23533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4336</TotalTime>
  <Words>2093</Words>
  <Application>Microsoft Office PowerPoint</Application>
  <PresentationFormat>Widescreen</PresentationFormat>
  <Paragraphs>347</Paragraphs>
  <Slides>37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Courier New</vt:lpstr>
      <vt:lpstr>Open Sans</vt:lpstr>
      <vt:lpstr>Open Sans Extrabold</vt:lpstr>
      <vt:lpstr>Open Sans Light</vt:lpstr>
      <vt:lpstr>Open Sans Semibold</vt:lpstr>
      <vt:lpstr>Office Theme</vt:lpstr>
      <vt:lpstr> Generative Design</vt:lpstr>
      <vt:lpstr>PowerPoint Presentation</vt:lpstr>
      <vt:lpstr>PowerPoint Presentation</vt:lpstr>
      <vt:lpstr>PowerPoint Presentation</vt:lpstr>
      <vt:lpstr>Generative Design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asaaa</dc:title>
  <dc:creator>Guilherme Ferreira</dc:creator>
  <cp:lastModifiedBy>Guilherme Ferreira</cp:lastModifiedBy>
  <cp:revision>237</cp:revision>
  <dcterms:created xsi:type="dcterms:W3CDTF">2015-06-10T17:20:59Z</dcterms:created>
  <dcterms:modified xsi:type="dcterms:W3CDTF">2015-06-22T18:59:38Z</dcterms:modified>
</cp:coreProperties>
</file>